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5" r:id="rId6"/>
    <p:sldId id="276" r:id="rId7"/>
    <p:sldId id="277" r:id="rId8"/>
    <p:sldId id="278" r:id="rId9"/>
    <p:sldId id="279" r:id="rId10"/>
    <p:sldId id="280" r:id="rId11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41" autoAdjust="0"/>
  </p:normalViewPr>
  <p:slideViewPr>
    <p:cSldViewPr snapToGrid="0" snapToObject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719658A-8B21-4895-95E8-C6E35E2E89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9F5B81F-447C-4BF4-9AFA-C1FA228B32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68111-62DF-4378-BB25-4415ECCC8BAF}" type="datetime1">
              <a:rPr lang="cs-CZ" smtClean="0"/>
              <a:t>26.10.2021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613D8CA-FCAB-4189-86A4-86B45CF908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7E7B38-7CE4-48E6-A590-BE8587A2B0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EC73F-CAB6-4DE0-8784-0D4DFC9BDB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374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5496F-98B2-4675-8D28-28A41244A29B}" type="datetime1">
              <a:rPr lang="cs-CZ" smtClean="0"/>
              <a:pPr/>
              <a:t>26.10.2021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A095E-ADF8-4BA4-B6FC-1E2AF6FEB30E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9388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7A095E-ADF8-4BA4-B6FC-1E2AF6FEB30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8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CC00CF4B-75E1-4069-9228-48368763701A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E65597-5211-4D76-BD38-D1825B3A8D26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86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176A56-6FA8-42BD-A543-E649321FBE22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9800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ové pol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ové pol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6" name="Nadpis 1"/>
          <p:cNvSpPr>
            <a:spLocks noGrp="1"/>
          </p:cNvSpPr>
          <p:nvPr>
            <p:ph type="title" hasCustomPrompt="1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0" name="Zástupný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02D32-3994-4F71-BCE2-7162588AFF46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05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168E6B-913B-4D65-AEC6-E41218CCDA13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7856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ové pole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ové pole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6" name="Nadpis 1"/>
          <p:cNvSpPr>
            <a:spLocks noGrp="1"/>
          </p:cNvSpPr>
          <p:nvPr>
            <p:ph type="title" hasCustomPrompt="1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0" name="Zástupný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Upravit styly předlohy textu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F037F9-F705-4A4D-8C79-0245D3D27505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441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0" name="Zástupný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Upravit styly předlohy textu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FE0B59-3EDE-4813-928E-4963729CFC03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85960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A763D1-270E-4084-95ED-11B62870476E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0212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F51D04-39EA-4C4B-97F9-2DBD804F0C20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475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4B8EED-0E67-47E6-B183-62FABFA7E240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466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4A5A84-5247-446B-A327-8073E1B29894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07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DCD1E2-1D21-43B0-8328-244CF72E2D3A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231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B941AA-B636-45B7-9A2C-2BF05351A50C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8729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F6AD43-3438-42AE-AD8F-63E2CB0D3D6D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405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EDEF93-569B-49F4-880A-F6599D291D48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293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4F5B83-34CF-4479-A002-17C6682A0576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409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6156D71-A7D2-4669-BDAD-A0CF86168BAC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7908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8D25744E-2EA1-44B8-A398-CE49F4EEBA14}" type="datetime1">
              <a:rPr lang="cs-CZ" noProof="0" smtClean="0"/>
              <a:t>26.10.2021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69E57DC2-970A-4B3E-BB1C-7A09969E49DF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noční obloha s horami daleko na obzoru">
            <a:extLst>
              <a:ext uri="{FF2B5EF4-FFF2-40B4-BE49-F238E27FC236}">
                <a16:creationId xmlns:a16="http://schemas.microsoft.com/office/drawing/2014/main" id="{7C454B0C-0819-4D56-9275-BCE254DA6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2554817"/>
            <a:ext cx="7197726" cy="2421464"/>
          </a:xfrm>
        </p:spPr>
        <p:txBody>
          <a:bodyPr rtlCol="0">
            <a:normAutofit/>
          </a:bodyPr>
          <a:lstStyle/>
          <a:p>
            <a:pPr rtl="0"/>
            <a:r>
              <a:rPr lang="cs-CZ" b="1" dirty="0" smtClean="0"/>
              <a:t>Digital </a:t>
            </a:r>
            <a:r>
              <a:rPr lang="cs-CZ" b="1" dirty="0" err="1" smtClean="0"/>
              <a:t>technologies</a:t>
            </a:r>
            <a:r>
              <a:rPr lang="cs-CZ" b="1" dirty="0" smtClean="0"/>
              <a:t> in </a:t>
            </a:r>
            <a:r>
              <a:rPr lang="cs-CZ" b="1" dirty="0" err="1" smtClean="0"/>
              <a:t>education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584786-6548-4BB4-95FD-977AD1F36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976282"/>
            <a:ext cx="7197726" cy="1405467"/>
          </a:xfrm>
        </p:spPr>
        <p:txBody>
          <a:bodyPr rtlCol="0">
            <a:normAutofit/>
          </a:bodyPr>
          <a:lstStyle/>
          <a:p>
            <a:pPr rtl="0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Lenka Knapová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Obrázek 5" descr="C:\Users\lenka\AppData\Local\Microsoft\Windows\INetCache\Content.Outlook\G6WQAWD3\logo Erasmus (00000002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75" y="2372404"/>
            <a:ext cx="3381375" cy="67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design &amp; </a:t>
            </a:r>
            <a:r>
              <a:rPr lang="cs-CZ" dirty="0" err="1"/>
              <a:t>weebly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Web design Tools</a:t>
            </a:r>
          </a:p>
          <a:p>
            <a:r>
              <a:rPr lang="en-US" dirty="0"/>
              <a:t>• From coding • To complex software • To simpler online </a:t>
            </a:r>
            <a:r>
              <a:rPr lang="en-US" dirty="0" smtClean="0"/>
              <a:t>tools </a:t>
            </a:r>
            <a:r>
              <a:rPr lang="en-US" dirty="0"/>
              <a:t>• To drag-and-drop website </a:t>
            </a:r>
            <a:r>
              <a:rPr lang="en-US" dirty="0" smtClean="0"/>
              <a:t>builder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Introducing </a:t>
            </a:r>
            <a:r>
              <a:rPr lang="en-US" dirty="0" err="1"/>
              <a:t>weebly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Weebly</a:t>
            </a:r>
            <a:r>
              <a:rPr lang="en-US" dirty="0"/>
              <a:t> is web-hosting service featuring a </a:t>
            </a:r>
            <a:r>
              <a:rPr lang="en-US" dirty="0" err="1"/>
              <a:t>dragand</a:t>
            </a:r>
            <a:r>
              <a:rPr lang="en-US" dirty="0"/>
              <a:t>-drop website builder • It’s all-inclusive and provides everything you need to get started and grow your website • It’s in contrast to solutions where you buy, install, and manage all the “pieces” of your website separately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More </a:t>
            </a:r>
            <a:r>
              <a:rPr lang="cs-CZ" dirty="0" err="1"/>
              <a:t>videos</a:t>
            </a:r>
            <a:r>
              <a:rPr lang="cs-CZ" dirty="0"/>
              <a:t> and </a:t>
            </a:r>
            <a:r>
              <a:rPr lang="cs-CZ" dirty="0" err="1"/>
              <a:t>guides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err="1"/>
              <a:t>Official</a:t>
            </a:r>
            <a:r>
              <a:rPr lang="cs-CZ" dirty="0"/>
              <a:t> online </a:t>
            </a:r>
            <a:r>
              <a:rPr lang="cs-CZ" dirty="0" err="1"/>
              <a:t>guide</a:t>
            </a:r>
            <a:r>
              <a:rPr lang="cs-CZ" dirty="0"/>
              <a:t>: link • 50 </a:t>
            </a:r>
            <a:r>
              <a:rPr lang="cs-CZ" dirty="0" err="1"/>
              <a:t>minutes</a:t>
            </a:r>
            <a:r>
              <a:rPr lang="cs-CZ" dirty="0"/>
              <a:t> </a:t>
            </a:r>
            <a:r>
              <a:rPr lang="cs-CZ" dirty="0" err="1"/>
              <a:t>explainer</a:t>
            </a:r>
            <a:r>
              <a:rPr lang="cs-CZ" dirty="0"/>
              <a:t> video: link • 20 </a:t>
            </a:r>
            <a:r>
              <a:rPr lang="cs-CZ" dirty="0" err="1"/>
              <a:t>minutes</a:t>
            </a:r>
            <a:r>
              <a:rPr lang="cs-CZ" dirty="0"/>
              <a:t> </a:t>
            </a:r>
            <a:r>
              <a:rPr lang="cs-CZ" dirty="0" err="1"/>
              <a:t>explainer</a:t>
            </a:r>
            <a:r>
              <a:rPr lang="cs-CZ" dirty="0"/>
              <a:t> video: link • </a:t>
            </a:r>
            <a:r>
              <a:rPr lang="cs-CZ" dirty="0" err="1"/>
              <a:t>Weebly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: community.weebly.com</a:t>
            </a:r>
          </a:p>
        </p:txBody>
      </p:sp>
    </p:spTree>
    <p:extLst>
      <p:ext uri="{BB962C8B-B14F-4D97-AF65-F5344CB8AC3E}">
        <p14:creationId xmlns:p14="http://schemas.microsoft.com/office/powerpoint/2010/main" val="53327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Socrative</a:t>
            </a:r>
            <a:r>
              <a:rPr lang="en-US" dirty="0"/>
              <a:t>: an app for classroom engagement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it?</a:t>
            </a:r>
          </a:p>
          <a:p>
            <a:r>
              <a:rPr lang="en-US" dirty="0"/>
              <a:t>• </a:t>
            </a:r>
            <a:r>
              <a:rPr lang="en-US" dirty="0" err="1"/>
              <a:t>Socrative</a:t>
            </a:r>
            <a:r>
              <a:rPr lang="en-US" dirty="0"/>
              <a:t> is a platform that allows for swift and efficient questions and answers visualizing and measuring student understanding in real time • It allows to quickly assess students with prepared activities or on-the-fly questions to get immediate insight into student </a:t>
            </a:r>
            <a:r>
              <a:rPr lang="en-US" dirty="0" smtClean="0"/>
              <a:t>understanding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Launching activities</a:t>
            </a:r>
          </a:p>
          <a:p>
            <a:r>
              <a:rPr lang="en-US" dirty="0"/>
              <a:t>• </a:t>
            </a:r>
            <a:r>
              <a:rPr lang="en-US" dirty="0" err="1"/>
              <a:t>Socrative</a:t>
            </a:r>
            <a:r>
              <a:rPr lang="en-US" dirty="0"/>
              <a:t> allows you to engage your students in several learning activities such as: 1. Quizzes to assess learning (that you can share with colleagues) 2. Space race (for fun assessment) 3. Exit tickets to wrap up a lesson 4. Quick question for instant student feedback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1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Quizlet: learning tools and flashcards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WhatisQuizlet</a:t>
            </a:r>
            <a:endParaRPr lang="en-US" dirty="0"/>
          </a:p>
          <a:p>
            <a:r>
              <a:rPr lang="en-US" dirty="0"/>
              <a:t>• Free online tool to </a:t>
            </a:r>
            <a:r>
              <a:rPr lang="en-US" dirty="0" err="1"/>
              <a:t>organise</a:t>
            </a:r>
            <a:r>
              <a:rPr lang="en-US" dirty="0"/>
              <a:t> study sets, for mobiles, laptop and tablet • Study a topic by searching already made sets or creating your own • </a:t>
            </a:r>
            <a:r>
              <a:rPr lang="en-US" dirty="0" err="1"/>
              <a:t>Organise</a:t>
            </a:r>
            <a:r>
              <a:rPr lang="en-US" dirty="0"/>
              <a:t> live games to test students’ </a:t>
            </a:r>
            <a:r>
              <a:rPr lang="en-US" dirty="0" err="1"/>
              <a:t>knowledges</a:t>
            </a:r>
            <a:r>
              <a:rPr lang="en-US" dirty="0"/>
              <a:t> and abilities to </a:t>
            </a:r>
            <a:r>
              <a:rPr lang="en-US" dirty="0" smtClean="0"/>
              <a:t>teamwork</a:t>
            </a:r>
            <a:endParaRPr lang="cs-CZ" dirty="0" smtClean="0"/>
          </a:p>
          <a:p>
            <a:pPr marL="0" indent="0">
              <a:buNone/>
            </a:pPr>
            <a:r>
              <a:rPr lang="en-US" dirty="0" err="1"/>
              <a:t>WhatQuizletoffers</a:t>
            </a:r>
            <a:endParaRPr lang="en-US" dirty="0"/>
          </a:p>
          <a:p>
            <a:r>
              <a:rPr lang="en-US" dirty="0"/>
              <a:t>• make flashcards, • practice spelling, • play learning games, • test knowledge, • collaborate with other students • create folders of sets and invite students to join • create virtual classrooms and invite students to join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/>
              <a:t>Let’splay</a:t>
            </a:r>
            <a:r>
              <a:rPr lang="en-US" dirty="0"/>
              <a:t>!</a:t>
            </a:r>
          </a:p>
          <a:p>
            <a:r>
              <a:rPr lang="en-US" dirty="0"/>
              <a:t>1. GO TO www.quizlet.live</a:t>
            </a:r>
          </a:p>
          <a:p>
            <a:r>
              <a:rPr lang="en-US" dirty="0"/>
              <a:t>2. ENTER THE CODE THAT YOU WILL READ</a:t>
            </a:r>
          </a:p>
          <a:p>
            <a:r>
              <a:rPr lang="en-US" dirty="0"/>
              <a:t>3. WAIT TO BE ASSIGNED TO A TEAM</a:t>
            </a:r>
          </a:p>
          <a:p>
            <a:r>
              <a:rPr lang="en-US" dirty="0"/>
              <a:t>4. SIT NEXT TO YOUR TEAM MEMBERS!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98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Magisto</a:t>
            </a:r>
            <a:r>
              <a:rPr lang="cs-CZ" dirty="0"/>
              <a:t>: </a:t>
            </a: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a video in 3 </a:t>
            </a:r>
            <a:r>
              <a:rPr lang="cs-CZ" dirty="0" err="1"/>
              <a:t>clicks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Magisto</a:t>
            </a:r>
            <a:endParaRPr lang="en-US" dirty="0"/>
          </a:p>
          <a:p>
            <a:r>
              <a:rPr lang="en-US" dirty="0"/>
              <a:t>• Magically transform your videos and photos into and exciting and engaging video • It allows you to create a video in a snap • It allows you to choose videos and photos, the style of your video and the soundtrack • You can use it both on mobile devices and desktop • Free version: 10 photos, 10 videos, </a:t>
            </a:r>
            <a:r>
              <a:rPr lang="en-US" dirty="0" smtClean="0"/>
              <a:t>1.15m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Activity</a:t>
            </a:r>
          </a:p>
          <a:p>
            <a:r>
              <a:rPr lang="en-US" dirty="0"/>
              <a:t>• Download the app </a:t>
            </a:r>
            <a:r>
              <a:rPr lang="en-US" dirty="0" err="1"/>
              <a:t>magisto</a:t>
            </a:r>
            <a:r>
              <a:rPr lang="en-US" dirty="0"/>
              <a:t> (mobile) or go on www.magisto.com (desktop) • Create a video with </a:t>
            </a:r>
            <a:r>
              <a:rPr lang="en-US" dirty="0" err="1"/>
              <a:t>Magisto</a:t>
            </a:r>
            <a:r>
              <a:rPr lang="en-US" dirty="0"/>
              <a:t> choosing 8 photos (and if you want as well a short video)</a:t>
            </a:r>
          </a:p>
          <a:p>
            <a:r>
              <a:rPr lang="en-US" dirty="0"/>
              <a:t>Choose photos and videos that are not too heavy since the upload process may be quite long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93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whiteboard and Explain everything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Explaineverything</a:t>
            </a:r>
            <a:endParaRPr lang="en-US" dirty="0"/>
          </a:p>
          <a:p>
            <a:r>
              <a:rPr lang="en-US" dirty="0"/>
              <a:t>• Explain Everything is an app for mobile devices to create </a:t>
            </a:r>
            <a:r>
              <a:rPr lang="en-US" dirty="0" err="1"/>
              <a:t>screencasting</a:t>
            </a:r>
            <a:r>
              <a:rPr lang="en-US" dirty="0"/>
              <a:t> whiteboard video • Explain Everything turns your iPad, Android tablet or smartphone into a virtual whiteboard sharing and recording digital writing, drawing and voice recording to create video lessons, media-rich presentations, provide feedback, follow-ups and meeting takeaways • It can be used as well on a computer through the </a:t>
            </a:r>
            <a:r>
              <a:rPr lang="en-US" dirty="0" smtClean="0"/>
              <a:t>browser</a:t>
            </a:r>
            <a:endParaRPr lang="cs-CZ" dirty="0" smtClean="0"/>
          </a:p>
          <a:p>
            <a:pPr marL="0" indent="0">
              <a:buNone/>
            </a:pPr>
            <a:r>
              <a:rPr lang="en-US" dirty="0" err="1"/>
              <a:t>Explaineverything</a:t>
            </a:r>
            <a:endParaRPr lang="en-US" dirty="0"/>
          </a:p>
          <a:p>
            <a:r>
              <a:rPr lang="en-US" dirty="0"/>
              <a:t>• It can be used as well on a computer through the browser • It allows you to export the video created as an .mp4 as well as share it as a web link allowing as well as to cooperate in real-time on the same project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46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Powtoon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Powtoon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err="1"/>
              <a:t>Freemium</a:t>
            </a:r>
            <a:r>
              <a:rPr lang="cs-CZ" dirty="0"/>
              <a:t> </a:t>
            </a:r>
            <a:r>
              <a:rPr lang="cs-CZ" dirty="0" err="1"/>
              <a:t>cloud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program (</a:t>
            </a:r>
            <a:r>
              <a:rPr lang="cs-CZ" dirty="0" err="1"/>
              <a:t>max</a:t>
            </a:r>
            <a:r>
              <a:rPr lang="cs-CZ" dirty="0"/>
              <a:t> 3 min) • </a:t>
            </a:r>
            <a:r>
              <a:rPr lang="cs-CZ" dirty="0" err="1"/>
              <a:t>Captivating</a:t>
            </a:r>
            <a:r>
              <a:rPr lang="cs-CZ" dirty="0"/>
              <a:t> </a:t>
            </a:r>
            <a:r>
              <a:rPr lang="cs-CZ" dirty="0" err="1"/>
              <a:t>presentations</a:t>
            </a:r>
            <a:r>
              <a:rPr lang="cs-CZ" dirty="0"/>
              <a:t> and Video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entertaining</a:t>
            </a:r>
            <a:r>
              <a:rPr lang="cs-CZ" dirty="0"/>
              <a:t> </a:t>
            </a:r>
            <a:r>
              <a:rPr lang="cs-CZ" dirty="0" err="1"/>
              <a:t>animations</a:t>
            </a:r>
            <a:r>
              <a:rPr lang="cs-CZ" dirty="0"/>
              <a:t> •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slide</a:t>
            </a:r>
            <a:r>
              <a:rPr lang="cs-CZ" dirty="0"/>
              <a:t> has </a:t>
            </a:r>
            <a:r>
              <a:rPr lang="cs-CZ" dirty="0" err="1"/>
              <a:t>elements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: text, </a:t>
            </a:r>
            <a:r>
              <a:rPr lang="cs-CZ" dirty="0" err="1"/>
              <a:t>images</a:t>
            </a:r>
            <a:r>
              <a:rPr lang="cs-CZ" dirty="0"/>
              <a:t>, </a:t>
            </a:r>
            <a:r>
              <a:rPr lang="cs-CZ" dirty="0" err="1"/>
              <a:t>graphs</a:t>
            </a:r>
            <a:r>
              <a:rPr lang="cs-CZ" dirty="0"/>
              <a:t>, </a:t>
            </a:r>
            <a:r>
              <a:rPr lang="cs-CZ" dirty="0" err="1"/>
              <a:t>callout</a:t>
            </a:r>
            <a:r>
              <a:rPr lang="cs-CZ" dirty="0"/>
              <a:t>, </a:t>
            </a:r>
            <a:r>
              <a:rPr lang="cs-CZ" dirty="0" err="1"/>
              <a:t>animations</a:t>
            </a:r>
            <a:r>
              <a:rPr lang="cs-CZ" dirty="0"/>
              <a:t>, music, </a:t>
            </a:r>
            <a:r>
              <a:rPr lang="cs-CZ" dirty="0" err="1"/>
              <a:t>voiceover</a:t>
            </a:r>
            <a:r>
              <a:rPr lang="cs-CZ" dirty="0"/>
              <a:t>) • </a:t>
            </a:r>
            <a:r>
              <a:rPr lang="cs-CZ" dirty="0" err="1"/>
              <a:t>Attractive</a:t>
            </a:r>
            <a:r>
              <a:rPr lang="cs-CZ" dirty="0"/>
              <a:t> </a:t>
            </a:r>
            <a:r>
              <a:rPr lang="cs-CZ" dirty="0" err="1"/>
              <a:t>thanks</a:t>
            </a:r>
            <a:r>
              <a:rPr lang="cs-CZ" dirty="0"/>
              <a:t> to </a:t>
            </a:r>
            <a:r>
              <a:rPr lang="cs-CZ" dirty="0" err="1"/>
              <a:t>cartoon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• </a:t>
            </a:r>
            <a:r>
              <a:rPr lang="cs-CZ" dirty="0" err="1"/>
              <a:t>Excellent</a:t>
            </a:r>
            <a:r>
              <a:rPr lang="cs-CZ" dirty="0"/>
              <a:t> instrument for </a:t>
            </a:r>
            <a:r>
              <a:rPr lang="cs-CZ" dirty="0" err="1" smtClean="0"/>
              <a:t>flipped-learning</a:t>
            </a:r>
            <a:endParaRPr lang="cs-CZ" dirty="0" smtClean="0"/>
          </a:p>
          <a:p>
            <a:pPr marL="0" indent="0">
              <a:buNone/>
            </a:pPr>
            <a:r>
              <a:rPr lang="en-US" dirty="0" err="1"/>
              <a:t>Powtoon</a:t>
            </a:r>
            <a:endParaRPr lang="en-US" dirty="0"/>
          </a:p>
          <a:p>
            <a:r>
              <a:rPr lang="en-US" dirty="0"/>
              <a:t>Teachers can use it… • https://www.powtoon.com/onlinepresentation/fk4XnknZL8I/?mode=movie#/</a:t>
            </a:r>
          </a:p>
          <a:p>
            <a:r>
              <a:rPr lang="en-US" dirty="0"/>
              <a:t>…but students can use it too! • https://www.youtube.com/watch?v=myoUN3iKBI A&amp;feature=youtu.be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581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0F1DF1E-36E3-406C-8CF7-DB13BB6470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10845B-7F19-4A9A-BEE4-BEF0501E1A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5274BF-C111-4B7A-8D90-F7666D37C131}">
  <ds:schemaRefs>
    <ds:schemaRef ds:uri="http://purl.org/dc/dcmitype/"/>
    <ds:schemaRef ds:uri="16c05727-aa75-4e4a-9b5f-8a80a1165891"/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Futuristický návrh</Template>
  <TotalTime>0</TotalTime>
  <Words>674</Words>
  <Application>Microsoft Office PowerPoint</Application>
  <PresentationFormat>Širokoúhlá obrazovka</PresentationFormat>
  <Paragraphs>44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Nebe</vt:lpstr>
      <vt:lpstr>Digital technologies in education</vt:lpstr>
      <vt:lpstr>Web design &amp; weebly</vt:lpstr>
      <vt:lpstr>Socrative: an app for classroom engagement</vt:lpstr>
      <vt:lpstr>Quizlet: learning tools and flashcards </vt:lpstr>
      <vt:lpstr>Magisto: how to create a video in 3 clicks </vt:lpstr>
      <vt:lpstr>Virtual whiteboard and Explain everything</vt:lpstr>
      <vt:lpstr>Powtoon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2021-10-26T19:21:10Z</dcterms:created>
  <dcterms:modified xsi:type="dcterms:W3CDTF">2021-10-26T19:43:04Z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