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12" r:id="rId2"/>
    <p:sldId id="401" r:id="rId3"/>
    <p:sldId id="395" r:id="rId4"/>
    <p:sldId id="403" r:id="rId5"/>
    <p:sldId id="404" r:id="rId6"/>
    <p:sldId id="382" r:id="rId7"/>
    <p:sldId id="388" r:id="rId8"/>
    <p:sldId id="402" r:id="rId9"/>
  </p:sldIdLst>
  <p:sldSz cx="9144000" cy="6858000" type="screen4x3"/>
  <p:notesSz cx="7104063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A0A"/>
    <a:srgbClr val="D0DDC4"/>
    <a:srgbClr val="FF8000"/>
    <a:srgbClr val="F5A449"/>
    <a:srgbClr val="56943E"/>
    <a:srgbClr val="FFFFFF"/>
    <a:srgbClr val="378272"/>
    <a:srgbClr val="378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3" autoAdjust="0"/>
    <p:restoredTop sz="94660"/>
  </p:normalViewPr>
  <p:slideViewPr>
    <p:cSldViewPr snapToGrid="0" snapToObjects="1">
      <p:cViewPr>
        <p:scale>
          <a:sx n="94" d="100"/>
          <a:sy n="94" d="100"/>
        </p:scale>
        <p:origin x="-110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444" y="-114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322"/>
          </a:xfrm>
          <a:prstGeom prst="rect">
            <a:avLst/>
          </a:prstGeom>
        </p:spPr>
        <p:txBody>
          <a:bodyPr vert="horz" lIns="94341" tIns="47171" rIns="94341" bIns="47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322"/>
          </a:xfrm>
          <a:prstGeom prst="rect">
            <a:avLst/>
          </a:prstGeom>
        </p:spPr>
        <p:txBody>
          <a:bodyPr vert="horz" wrap="square" lIns="94341" tIns="47171" rIns="94341" bIns="471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911640-7771-464B-BB5B-7D8ED4E116AE}" type="datetime1">
              <a:rPr lang="cs-CZ"/>
              <a:pPr>
                <a:defRPr/>
              </a:pPr>
              <a:t>5.6.2015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658"/>
            <a:ext cx="3078427" cy="511321"/>
          </a:xfrm>
          <a:prstGeom prst="rect">
            <a:avLst/>
          </a:prstGeom>
        </p:spPr>
        <p:txBody>
          <a:bodyPr vert="horz" lIns="94341" tIns="47171" rIns="94341" bIns="471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www.vsb.cz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658"/>
            <a:ext cx="3078427" cy="511321"/>
          </a:xfrm>
          <a:prstGeom prst="rect">
            <a:avLst/>
          </a:prstGeom>
        </p:spPr>
        <p:txBody>
          <a:bodyPr vert="horz" wrap="square" lIns="94341" tIns="47171" rIns="94341" bIns="471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F9C1665-CE3B-47ED-BC83-75F34D899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57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322"/>
          </a:xfrm>
          <a:prstGeom prst="rect">
            <a:avLst/>
          </a:prstGeom>
        </p:spPr>
        <p:txBody>
          <a:bodyPr vert="horz" lIns="94341" tIns="47171" rIns="94341" bIns="47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322"/>
          </a:xfrm>
          <a:prstGeom prst="rect">
            <a:avLst/>
          </a:prstGeom>
        </p:spPr>
        <p:txBody>
          <a:bodyPr vert="horz" wrap="square" lIns="94341" tIns="47171" rIns="94341" bIns="471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4B90502-B918-4398-834E-654B6B1DA9A6}" type="datetime1">
              <a:rPr lang="cs-CZ"/>
              <a:pPr>
                <a:defRPr/>
              </a:pPr>
              <a:t>5.6.2015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1" tIns="47171" rIns="94341" bIns="4717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646"/>
            <a:ext cx="5683250" cy="4605167"/>
          </a:xfrm>
          <a:prstGeom prst="rect">
            <a:avLst/>
          </a:prstGeom>
        </p:spPr>
        <p:txBody>
          <a:bodyPr vert="horz" lIns="94341" tIns="47171" rIns="94341" bIns="47171" rtlCol="0">
            <a:normAutofit/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658"/>
            <a:ext cx="3078427" cy="511321"/>
          </a:xfrm>
          <a:prstGeom prst="rect">
            <a:avLst/>
          </a:prstGeom>
        </p:spPr>
        <p:txBody>
          <a:bodyPr vert="horz" lIns="94341" tIns="47171" rIns="94341" bIns="471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www.vsb.cz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658"/>
            <a:ext cx="3078427" cy="511321"/>
          </a:xfrm>
          <a:prstGeom prst="rect">
            <a:avLst/>
          </a:prstGeom>
        </p:spPr>
        <p:txBody>
          <a:bodyPr vert="horz" wrap="square" lIns="94341" tIns="47171" rIns="94341" bIns="471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628C0EB-DEA6-4D5A-B8D5-A7331A160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18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www.vsb.cz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8C0EB-DEA6-4D5A-B8D5-A7331A160E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8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www.vsb.cz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8C0EB-DEA6-4D5A-B8D5-A7331A160E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8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První listopad/prosinec</a:t>
            </a:r>
          </a:p>
          <a:p>
            <a:r>
              <a:rPr lang="cs-CZ" dirty="0" smtClean="0"/>
              <a:t>Druhý květen/červen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www.vsb.cz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8C0EB-DEA6-4D5A-B8D5-A7331A160E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2 podané v KA1- Mládež – 1 schválen, o druhém ještě není rozhodnuto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KA2 – ještě nejsou</a:t>
            </a:r>
            <a:r>
              <a:rPr lang="cs-CZ" sz="2000" baseline="0" dirty="0" smtClean="0">
                <a:solidFill>
                  <a:schemeClr val="tx1"/>
                </a:solidFill>
              </a:rPr>
              <a:t> výsledky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www.vsb.cz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8C0EB-DEA6-4D5A-B8D5-A7331A160E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www.vsb.cz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28C0EB-DEA6-4D5A-B8D5-A7331A160E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5300" y="3740150"/>
            <a:ext cx="4591049" cy="1431925"/>
          </a:xfrm>
        </p:spPr>
        <p:txBody>
          <a:bodyPr anchor="t"/>
          <a:lstStyle>
            <a:lvl1pPr algn="r">
              <a:defRPr sz="2800" b="0" spc="-150" baseline="0">
                <a:solidFill>
                  <a:schemeClr val="tx1"/>
                </a:solidFill>
                <a:latin typeface="Cillian" pitchFamily="50" charset="-18"/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8050" y="5990897"/>
            <a:ext cx="4524375" cy="746453"/>
          </a:xfr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976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868" y="2619703"/>
            <a:ext cx="6291073" cy="1390650"/>
          </a:xfrm>
        </p:spPr>
        <p:txBody>
          <a:bodyPr anchor="ctr"/>
          <a:lstStyle>
            <a:lvl1pPr algn="r">
              <a:defRPr lang="cs-CZ" sz="4800" b="0" kern="1200" spc="-150" baseline="0" dirty="0">
                <a:solidFill>
                  <a:srgbClr val="EB6A0A"/>
                </a:solidFill>
                <a:effectLst/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1259" y="4135440"/>
            <a:ext cx="4155034" cy="1752600"/>
          </a:xfr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 noChangeAspect="1"/>
          </p:cNvSpPr>
          <p:nvPr>
            <p:ph type="body" sz="quarter" idx="13"/>
          </p:nvPr>
        </p:nvSpPr>
        <p:spPr>
          <a:xfrm>
            <a:off x="-307540" y="-833876"/>
            <a:ext cx="2465388" cy="2765425"/>
          </a:xfrm>
        </p:spPr>
        <p:txBody>
          <a:bodyPr/>
          <a:lstStyle>
            <a:lvl1pPr marL="0" indent="0">
              <a:buNone/>
              <a:defRPr lang="cs-CZ" sz="22000" b="0" i="0" cap="none" baseline="0" smtClean="0">
                <a:solidFill>
                  <a:srgbClr val="D0DDC4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3ECA8B2-7238-4EFB-B095-B425EB981E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177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en-US" noProof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19075" y="1247775"/>
            <a:ext cx="8686800" cy="5262561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bg2"/>
              </a:buClr>
              <a:buFont typeface="Wingdings" pitchFamily="2" charset="2"/>
              <a:buChar char="§"/>
              <a:defRPr/>
            </a:lvl3pPr>
            <a:lvl5pPr marL="2057400" indent="-228600">
              <a:buFont typeface="Arial" pitchFamily="34" charset="0"/>
              <a:buChar char="-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C998-D684-4147-A896-0600B36B8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0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en-US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9011-8C17-40FA-8A7B-7C41B6C20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9938" y="142875"/>
            <a:ext cx="7304087" cy="857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7175" y="1009650"/>
            <a:ext cx="8629650" cy="51165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763" y="6510338"/>
            <a:ext cx="52387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>
                    <a:lumMod val="60000"/>
                    <a:lumOff val="40000"/>
                  </a:schemeClr>
                </a:solidFill>
                <a:latin typeface="Cillian" pitchFamily="50" charset="-18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6235372-D885-4324-996E-3E34B8C39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9350" y="6548438"/>
            <a:ext cx="2895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www.vsb.cz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0" r:id="rId3"/>
    <p:sldLayoutId id="214748392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spc="-100">
          <a:solidFill>
            <a:schemeClr val="tx1"/>
          </a:solidFill>
          <a:latin typeface="Cillian" pitchFamily="50" charset="-18"/>
          <a:ea typeface="ＭＳ Ｐゴシック" charset="-128"/>
          <a:cs typeface="Cillian" pitchFamily="50" charset="-1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illian"/>
          <a:ea typeface="ＭＳ Ｐゴシック" charset="-128"/>
          <a:cs typeface="Cillian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illian"/>
          <a:ea typeface="ＭＳ Ｐゴシック" charset="-128"/>
          <a:cs typeface="Cillian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illian"/>
          <a:ea typeface="ＭＳ Ｐゴシック" charset="-128"/>
          <a:cs typeface="Cillian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illian"/>
          <a:ea typeface="ＭＳ Ｐゴシック" charset="-128"/>
          <a:cs typeface="Cillian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26043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26043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26043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26043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 spc="-100">
          <a:solidFill>
            <a:schemeClr val="bg2"/>
          </a:solidFill>
          <a:latin typeface="Cillian" pitchFamily="50" charset="-18"/>
          <a:ea typeface="ＭＳ Ｐゴシック" charset="-128"/>
          <a:cs typeface="Cillian" pitchFamily="50" charset="-1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1635760" y="3535680"/>
            <a:ext cx="661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Nadpis 1"/>
          <p:cNvSpPr txBox="1">
            <a:spLocks/>
          </p:cNvSpPr>
          <p:nvPr/>
        </p:nvSpPr>
        <p:spPr bwMode="auto">
          <a:xfrm>
            <a:off x="548640" y="3779520"/>
            <a:ext cx="8371840" cy="226568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 spc="-150" baseline="0">
                <a:solidFill>
                  <a:schemeClr val="tx1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cs-CZ" sz="3200" dirty="0"/>
              <a:t>Rodilí mluvčí do škol – zvyšování jazykové vybavenosti žáků základních škol pomocí rodilých mluvčích a zapojením škol do mezinárodních projektů </a:t>
            </a:r>
            <a:endParaRPr lang="cs-CZ" sz="3200" dirty="0" smtClean="0"/>
          </a:p>
          <a:p>
            <a:pPr algn="ctr"/>
            <a:endParaRPr lang="cs-CZ" sz="2000" dirty="0" smtClean="0"/>
          </a:p>
          <a:p>
            <a:pPr algn="ctr"/>
            <a:r>
              <a:rPr lang="cs-CZ" sz="2000" dirty="0" smtClean="0"/>
              <a:t>Ostrava, 5. 6. 2015</a:t>
            </a:r>
            <a:endParaRPr lang="cs-CZ" sz="2000" dirty="0"/>
          </a:p>
        </p:txBody>
      </p:sp>
      <p:pic>
        <p:nvPicPr>
          <p:cNvPr id="1026" name="Picture 2" descr="http://ceskebudejovice.casd.cz/wp-content/uploads/2011/04/jazy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65" y="0"/>
            <a:ext cx="5512435" cy="367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81" y="5801094"/>
            <a:ext cx="2929317" cy="759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3" y="5756542"/>
            <a:ext cx="1420906" cy="769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1635760" y="3535680"/>
            <a:ext cx="661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Nadpis 1"/>
          <p:cNvSpPr txBox="1">
            <a:spLocks/>
          </p:cNvSpPr>
          <p:nvPr/>
        </p:nvSpPr>
        <p:spPr bwMode="auto">
          <a:xfrm>
            <a:off x="1940559" y="345440"/>
            <a:ext cx="6862011" cy="57505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 spc="-150" baseline="0">
                <a:solidFill>
                  <a:schemeClr val="tx1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263525" indent="-263525" algn="l">
              <a:buFontTx/>
              <a:buAutoNum type="arabicPeriod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		KA3 - Podpora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základních škol při přípravě a zapojování se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	do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mezinárodních projektů</a:t>
            </a:r>
          </a:p>
          <a:p>
            <a:pPr algn="l"/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Doba realizace:</a:t>
            </a: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Říjen 2014 – červenec/srpen 2015</a:t>
            </a:r>
          </a:p>
          <a:p>
            <a:pPr algn="l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b="1" dirty="0" smtClean="0">
                <a:latin typeface="Arial" pitchFamily="34" charset="0"/>
                <a:cs typeface="Arial" pitchFamily="34" charset="0"/>
              </a:rPr>
              <a:t>Náklady:</a:t>
            </a: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VŠB-TUO  cca 4 900 000,- Kč</a:t>
            </a:r>
          </a:p>
          <a:p>
            <a:pPr algn="l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b="1" dirty="0" smtClean="0"/>
              <a:t>Cílová skupina:</a:t>
            </a:r>
          </a:p>
          <a:p>
            <a:pPr algn="l"/>
            <a:r>
              <a:rPr lang="cs-CZ" sz="2000" dirty="0" smtClean="0"/>
              <a:t>Pracovníci a vedoucí pracovníci </a:t>
            </a:r>
            <a:r>
              <a:rPr lang="cs-CZ" sz="2000" dirty="0"/>
              <a:t>ZŠ a školských zařízení</a:t>
            </a:r>
          </a:p>
          <a:p>
            <a:pPr algn="l"/>
            <a:r>
              <a:rPr lang="cs-CZ" sz="2000" dirty="0" smtClean="0"/>
              <a:t>Žáci ZŠ</a:t>
            </a:r>
          </a:p>
          <a:p>
            <a:pPr algn="l"/>
            <a:endParaRPr lang="cs-CZ" sz="2000" dirty="0"/>
          </a:p>
          <a:p>
            <a:pPr algn="l"/>
            <a:r>
              <a:rPr lang="cs-CZ" sz="2000" b="1" dirty="0" smtClean="0"/>
              <a:t>Indikátory:</a:t>
            </a:r>
          </a:p>
          <a:p>
            <a:pPr algn="l"/>
            <a:r>
              <a:rPr lang="cs-CZ" sz="2000" dirty="0" smtClean="0"/>
              <a:t>30 účastníků workshopů = 30 zapojených škol</a:t>
            </a:r>
            <a:endParaRPr lang="cs-CZ" sz="2000" dirty="0"/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450 dětí zapojených do PD</a:t>
            </a:r>
          </a:p>
          <a:p>
            <a:pPr algn="l"/>
            <a:r>
              <a:rPr lang="cs-CZ" sz="2000" dirty="0" smtClean="0">
                <a:latin typeface="Arial" pitchFamily="34" charset="0"/>
                <a:cs typeface="Arial" pitchFamily="34" charset="0"/>
              </a:rPr>
              <a:t>Projektový balíček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81" y="5801094"/>
            <a:ext cx="2929317" cy="759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3" y="5756542"/>
            <a:ext cx="1420906" cy="769657"/>
          </a:xfrm>
          <a:prstGeom prst="rect">
            <a:avLst/>
          </a:prstGeom>
        </p:spPr>
      </p:pic>
      <p:sp>
        <p:nvSpPr>
          <p:cNvPr id="8" name="Zástupný symbol pro zápatí 4"/>
          <p:cNvSpPr txBox="1">
            <a:spLocks/>
          </p:cNvSpPr>
          <p:nvPr/>
        </p:nvSpPr>
        <p:spPr>
          <a:xfrm>
            <a:off x="6229350" y="6548438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bg2"/>
                </a:solidFill>
                <a:latin typeface="Cillian" pitchFamily="50" charset="-18"/>
                <a:ea typeface="+mn-ea"/>
                <a:cs typeface="+mn-cs"/>
              </a:rPr>
              <a:t>www.vsb.cz</a:t>
            </a:r>
          </a:p>
        </p:txBody>
      </p:sp>
    </p:spTree>
    <p:extLst>
      <p:ext uri="{BB962C8B-B14F-4D97-AF65-F5344CB8AC3E}">
        <p14:creationId xmlns:p14="http://schemas.microsoft.com/office/powerpoint/2010/main" val="7383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Co jsme provedli: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666367"/>
            <a:ext cx="8686800" cy="2356993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1. Motivační workshopy </a:t>
            </a:r>
            <a:r>
              <a:rPr lang="cs-CZ" sz="2000" b="1" dirty="0" smtClean="0">
                <a:solidFill>
                  <a:schemeClr val="tx1"/>
                </a:solidFill>
              </a:rPr>
              <a:t>Tvoříme vlastní projekty  - 2x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(Moravskoslezský, Zlínský a Jihomoravský kraj)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8BE09-002F-4BDE-8F35-0AAC790633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81" y="5801094"/>
            <a:ext cx="2929317" cy="759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3" y="5756542"/>
            <a:ext cx="1420906" cy="769657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229350" y="65484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www.vsb.cz</a:t>
            </a:r>
            <a:endParaRPr lang="en-US" dirty="0"/>
          </a:p>
        </p:txBody>
      </p:sp>
      <p:pic>
        <p:nvPicPr>
          <p:cNvPr id="1026" name="Picture 2" descr="C:\Users\dos0048\Desktop\rodilí mluvčí\MZ_1\VYSTUPY\VYKAZOVÁNÍ_semináře\Brno\foto Křtiny\školící místno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1" y="2733039"/>
            <a:ext cx="3661754" cy="20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ch351\Documents\Mluvky\účastníkům\Workshop II\Bílá\Foto\20150530_0918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204" y="3350103"/>
            <a:ext cx="4071188" cy="22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provedli: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2. </a:t>
            </a:r>
            <a:r>
              <a:rPr lang="cs-CZ" sz="2000" b="1" dirty="0">
                <a:solidFill>
                  <a:schemeClr val="tx1"/>
                </a:solidFill>
              </a:rPr>
              <a:t>Projektové dny na školách </a:t>
            </a:r>
            <a:r>
              <a:rPr lang="cs-CZ" sz="2000" b="1" dirty="0" smtClean="0">
                <a:solidFill>
                  <a:schemeClr val="tx1"/>
                </a:solidFill>
              </a:rPr>
              <a:t> - 34x</a:t>
            </a: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	(anglicky, francouzsky, německy, zahraniční studenti studující v rámci Erasmu+ 	na VŠB-TUO)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Nizozemí 		Portugalsko </a:t>
            </a:r>
          </a:p>
          <a:p>
            <a:pPr marL="0" indent="0" algn="just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Slovinsko 		Itálie </a:t>
            </a:r>
            <a:r>
              <a:rPr lang="cs-CZ" sz="2000" dirty="0">
                <a:solidFill>
                  <a:schemeClr val="tx1"/>
                </a:solidFill>
              </a:rPr>
              <a:t>	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Estonsko 		Německo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Finsko 			Španělsko</a:t>
            </a:r>
            <a:r>
              <a:rPr lang="cs-CZ" sz="2000" dirty="0">
                <a:solidFill>
                  <a:schemeClr val="tx1"/>
                </a:solidFill>
              </a:rPr>
              <a:t>	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Francie			Rumunsko </a:t>
            </a:r>
            <a:r>
              <a:rPr lang="cs-CZ" sz="2000" dirty="0">
                <a:solidFill>
                  <a:schemeClr val="tx1"/>
                </a:solidFill>
              </a:rPr>
              <a:t>	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Polsko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AC998-D684-4147-A896-0600B36B8EA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www.vsb.cz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81" y="5801094"/>
            <a:ext cx="2929317" cy="759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3" y="5756542"/>
            <a:ext cx="1420906" cy="769657"/>
          </a:xfrm>
          <a:prstGeom prst="rect">
            <a:avLst/>
          </a:prstGeom>
        </p:spPr>
      </p:pic>
      <p:pic>
        <p:nvPicPr>
          <p:cNvPr id="2050" name="Picture 2" descr="C:\Users\sch351\Documents\Mluvky\Projektové dny\PD 17.3.2015_ZŠ Strahovice\Foto\DSC00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73" y="2326134"/>
            <a:ext cx="4717656" cy="265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jsme provedli: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3. </a:t>
            </a:r>
            <a:r>
              <a:rPr lang="cs-CZ" sz="2000" b="1" dirty="0">
                <a:solidFill>
                  <a:schemeClr val="tx1"/>
                </a:solidFill>
              </a:rPr>
              <a:t>Metodická podpora – podané </a:t>
            </a:r>
            <a:r>
              <a:rPr lang="cs-CZ" sz="2000" b="1" dirty="0" smtClean="0">
                <a:solidFill>
                  <a:schemeClr val="tx1"/>
                </a:solidFill>
              </a:rPr>
              <a:t>projekty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9 podaných v KA1 (9 projektů schváleno, 6 financováno,3 na pozici náhradníka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2 podané v KA1- Mládež – 1 </a:t>
            </a:r>
            <a:r>
              <a:rPr lang="cs-CZ" sz="2000" dirty="0" smtClean="0">
                <a:solidFill>
                  <a:schemeClr val="tx1"/>
                </a:solidFill>
              </a:rPr>
              <a:t>schválen</a:t>
            </a:r>
          </a:p>
          <a:p>
            <a:pPr lvl="1"/>
            <a:endParaRPr lang="cs-CZ" sz="2000" dirty="0">
              <a:solidFill>
                <a:schemeClr val="tx1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8x KA2 – Strategická partnerství v oblasti škol (5x koordinátor, 3x partner)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AC998-D684-4147-A896-0600B36B8EA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www.vsb.cz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81" y="5801094"/>
            <a:ext cx="2929317" cy="759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3" y="5756542"/>
            <a:ext cx="1420906" cy="7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938" y="213360"/>
            <a:ext cx="7304087" cy="1076960"/>
          </a:xfrm>
        </p:spPr>
        <p:txBody>
          <a:bodyPr/>
          <a:lstStyle/>
          <a:p>
            <a:r>
              <a:rPr lang="cs-CZ" dirty="0" smtClean="0"/>
              <a:t>	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dirty="0" smtClean="0"/>
              <a:t>: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Co jsme </a:t>
            </a:r>
            <a:r>
              <a:rPr lang="cs-CZ" sz="2800" dirty="0" smtClean="0"/>
              <a:t>provedli: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075" y="1202194"/>
            <a:ext cx="7106285" cy="12700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Indikátory</a:t>
            </a:r>
            <a:r>
              <a:rPr lang="cs-CZ" b="1" dirty="0" smtClean="0">
                <a:solidFill>
                  <a:schemeClr val="tx1"/>
                </a:solidFill>
              </a:rPr>
              <a:t>:</a:t>
            </a:r>
          </a:p>
          <a:p>
            <a:endParaRPr lang="cs-CZ" sz="2000" dirty="0" smtClean="0"/>
          </a:p>
          <a:p>
            <a:pPr marL="538163" indent="-182563"/>
            <a:r>
              <a:rPr lang="cs-CZ" sz="2000" dirty="0" smtClean="0">
                <a:solidFill>
                  <a:schemeClr val="tx1"/>
                </a:solidFill>
              </a:rPr>
              <a:t>30 </a:t>
            </a:r>
            <a:r>
              <a:rPr lang="cs-CZ" sz="2000" dirty="0">
                <a:solidFill>
                  <a:schemeClr val="tx1"/>
                </a:solidFill>
              </a:rPr>
              <a:t>účastníků workshopů = 30 zapojených </a:t>
            </a:r>
            <a:r>
              <a:rPr lang="cs-CZ" sz="2000" dirty="0" smtClean="0">
                <a:solidFill>
                  <a:schemeClr val="tx1"/>
                </a:solidFill>
              </a:rPr>
              <a:t>škol</a:t>
            </a:r>
          </a:p>
          <a:p>
            <a:pPr marL="538163" indent="-538163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	(zapojilo se 34 škol, 2 školy v průběhu odstoupily, účastnilo </a:t>
            </a:r>
            <a:r>
              <a:rPr lang="cs-CZ" sz="2000" smtClean="0">
                <a:solidFill>
                  <a:schemeClr val="tx1"/>
                </a:solidFill>
              </a:rPr>
              <a:t>se </a:t>
            </a:r>
            <a:r>
              <a:rPr lang="cs-CZ" sz="2000" smtClean="0">
                <a:solidFill>
                  <a:schemeClr val="tx1"/>
                </a:solidFill>
              </a:rPr>
              <a:t>cca 60</a:t>
            </a:r>
            <a:r>
              <a:rPr lang="cs-CZ" sz="200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vedoucích pracovníků a pedagogů škol)</a:t>
            </a: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 smtClean="0">
              <a:solidFill>
                <a:schemeClr val="tx1"/>
              </a:solidFill>
            </a:endParaRPr>
          </a:p>
          <a:p>
            <a:pPr marL="538163" indent="-182563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450 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dětí zapojených do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PD</a:t>
            </a:r>
          </a:p>
          <a:p>
            <a:pPr marL="538163" indent="-538163">
              <a:buNone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(zrealizováno 34 PD, zapojeno 725 žáků)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38163" indent="-182563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Projektový balíček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(dokončuje se, společně s certifikátem získají všechny 	zapojené 	školy po vytištění – začátek září) 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8BE09-002F-4BDE-8F35-0AAC790633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81" y="5801094"/>
            <a:ext cx="2929317" cy="759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3" y="5756542"/>
            <a:ext cx="1420906" cy="769657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229350" y="65484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www.vsb.cz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Co bude dál: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8BE09-002F-4BDE-8F35-0AAC790633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www.vsb.cz</a:t>
            </a:r>
            <a:endParaRPr lang="en-US" dirty="0"/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436880" y="4389120"/>
            <a:ext cx="7579359" cy="6197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spc="-100">
                <a:solidFill>
                  <a:schemeClr val="tx1"/>
                </a:solidFill>
                <a:latin typeface="Cillian" pitchFamily="50" charset="-18"/>
                <a:ea typeface="ＭＳ Ｐゴシック" charset="-128"/>
                <a:cs typeface="Cillian" pitchFamily="50" charset="-1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illian"/>
                <a:ea typeface="ＭＳ Ｐゴシック" charset="-128"/>
                <a:cs typeface="Cillian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6043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81" y="5801094"/>
            <a:ext cx="2929317" cy="7595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3" y="5756542"/>
            <a:ext cx="1420906" cy="76965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19113" y="1720840"/>
            <a:ext cx="79613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spc="-100" dirty="0">
                <a:latin typeface="Cillian" pitchFamily="50" charset="-18"/>
                <a:ea typeface="ＭＳ Ｐゴシック" charset="-128"/>
                <a:cs typeface="Cillian" pitchFamily="50" charset="-18"/>
              </a:rPr>
              <a:t>Metodická podpora při přípravě a realizaci projektů z různých zdrojů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spc="-100" dirty="0">
              <a:latin typeface="Cillian" pitchFamily="50" charset="-18"/>
              <a:ea typeface="ＭＳ Ｐゴシック" charset="-128"/>
              <a:cs typeface="Cillian" pitchFamily="50" charset="-18"/>
            </a:endParaRPr>
          </a:p>
          <a:p>
            <a:pPr marL="285750" indent="-285750">
              <a:buFontTx/>
              <a:buChar char="-"/>
            </a:pPr>
            <a:r>
              <a:rPr lang="cs-CZ" sz="2000" spc="-100" dirty="0">
                <a:latin typeface="Cillian" pitchFamily="50" charset="-18"/>
                <a:ea typeface="ＭＳ Ｐゴシック" charset="-128"/>
                <a:cs typeface="Cillian" pitchFamily="50" charset="-18"/>
              </a:rPr>
              <a:t>Spolupráce v oblasti rozvoje jazykového vzdělávání </a:t>
            </a:r>
          </a:p>
          <a:p>
            <a:pPr marL="914400" lvl="4"/>
            <a:endParaRPr lang="cs-CZ" sz="2000" spc="-100" dirty="0">
              <a:latin typeface="Cillian" pitchFamily="50" charset="-18"/>
              <a:ea typeface="ＭＳ Ｐゴシック" charset="-128"/>
              <a:cs typeface="Cillian" pitchFamily="50" charset="-18"/>
            </a:endParaRPr>
          </a:p>
          <a:p>
            <a:pPr marL="914400" lvl="4"/>
            <a:r>
              <a:rPr lang="cs-CZ" sz="2000" spc="-100" dirty="0">
                <a:latin typeface="Cillian" pitchFamily="50" charset="-18"/>
                <a:ea typeface="ＭＳ Ｐゴシック" charset="-128"/>
                <a:cs typeface="Cillian" pitchFamily="50" charset="-18"/>
              </a:rPr>
              <a:t>DNY SE ZAHRANIČNÍMI STUDENTY</a:t>
            </a:r>
          </a:p>
          <a:p>
            <a:pPr marL="285750" indent="-285750">
              <a:buFontTx/>
              <a:buChar char="-"/>
            </a:pPr>
            <a:endParaRPr lang="cs-CZ" sz="2000" spc="-100" dirty="0">
              <a:latin typeface="Cillian" pitchFamily="50" charset="-18"/>
              <a:ea typeface="ＭＳ Ｐゴシック" charset="-128"/>
              <a:cs typeface="Cillian" pitchFamily="50" charset="-18"/>
            </a:endParaRPr>
          </a:p>
          <a:p>
            <a:pPr marL="285750" lvl="2" indent="-285750">
              <a:buFontTx/>
              <a:buChar char="-"/>
            </a:pPr>
            <a:endParaRPr lang="cs-CZ" sz="2000" spc="-100" dirty="0">
              <a:latin typeface="Cillian" pitchFamily="50" charset="-18"/>
              <a:ea typeface="ＭＳ Ｐゴシック" charset="-128"/>
              <a:cs typeface="Cillian" pitchFamily="50" charset="-18"/>
            </a:endParaRPr>
          </a:p>
          <a:p>
            <a:pPr marL="285750" lvl="2" indent="-285750">
              <a:buFontTx/>
              <a:buChar char="-"/>
            </a:pPr>
            <a:r>
              <a:rPr lang="cs-CZ" sz="2000" spc="-100" dirty="0">
                <a:latin typeface="Cillian" pitchFamily="50" charset="-18"/>
                <a:ea typeface="ＭＳ Ｐゴシック" charset="-128"/>
                <a:cs typeface="Cillian" pitchFamily="50" charset="-18"/>
              </a:rPr>
              <a:t>Popularizace přírodovědných a technických </a:t>
            </a:r>
            <a:r>
              <a:rPr lang="cs-CZ" sz="2000" spc="-100" dirty="0" smtClean="0">
                <a:latin typeface="Cillian" pitchFamily="50" charset="-18"/>
                <a:ea typeface="ＭＳ Ｐゴシック" charset="-128"/>
                <a:cs typeface="Cillian" pitchFamily="50" charset="-18"/>
              </a:rPr>
              <a:t>oborů</a:t>
            </a:r>
          </a:p>
          <a:p>
            <a:pPr marL="285750" lvl="2" indent="-285750">
              <a:buFontTx/>
              <a:buChar char="-"/>
            </a:pPr>
            <a:endParaRPr lang="cs-CZ" sz="2000" spc="-100" dirty="0" smtClean="0">
              <a:latin typeface="Cillian" pitchFamily="50" charset="-18"/>
              <a:ea typeface="ＭＳ Ｐゴシック" charset="-128"/>
              <a:cs typeface="Cillian" pitchFamily="50" charset="-1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9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AAC998-D684-4147-A896-0600B36B8EA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www.vsb.cz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3434509" y="324433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0332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-sablona">
  <a:themeElements>
    <a:clrScheme name="VŠB-TUO New Style">
      <a:dk1>
        <a:srgbClr val="107732"/>
      </a:dk1>
      <a:lt1>
        <a:srgbClr val="FFFFFF"/>
      </a:lt1>
      <a:dk2>
        <a:srgbClr val="EB6A0A"/>
      </a:dk2>
      <a:lt2>
        <a:srgbClr val="4D4D4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6A0A"/>
      </a:hlink>
      <a:folHlink>
        <a:srgbClr val="EB6A0A"/>
      </a:folHlink>
    </a:clrScheme>
    <a:fontScheme name="VŠB-TUO New Style">
      <a:majorFont>
        <a:latin typeface="Cillian"/>
        <a:ea typeface=""/>
        <a:cs typeface=""/>
      </a:majorFont>
      <a:minorFont>
        <a:latin typeface="Cilli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9900" b="1" dirty="0" smtClean="0">
            <a:solidFill>
              <a:schemeClr val="bg2">
                <a:lumMod val="20000"/>
                <a:lumOff val="80000"/>
              </a:schemeClr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prezentace-sablona</Template>
  <TotalTime>3266</TotalTime>
  <Words>189</Words>
  <Application>Microsoft Office PowerPoint</Application>
  <PresentationFormat>Předvádění na obrazovce (4:3)</PresentationFormat>
  <Paragraphs>92</Paragraphs>
  <Slides>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prezentace-sablona</vt:lpstr>
      <vt:lpstr>Prezentace aplikace PowerPoint</vt:lpstr>
      <vt:lpstr>Prezentace aplikace PowerPoint</vt:lpstr>
      <vt:lpstr>Co jsme provedli:</vt:lpstr>
      <vt:lpstr>Co jsme provedli:</vt:lpstr>
      <vt:lpstr>Co jsme provedli:</vt:lpstr>
      <vt:lpstr>          : Co jsme provedli: </vt:lpstr>
      <vt:lpstr>Co bude dál: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Titulek prezentace</dc:title>
  <dc:creator>kub53</dc:creator>
  <cp:lastModifiedBy>Sandra Schwarzová</cp:lastModifiedBy>
  <cp:revision>322</cp:revision>
  <cp:lastPrinted>2014-09-12T09:00:40Z</cp:lastPrinted>
  <dcterms:created xsi:type="dcterms:W3CDTF">2012-07-31T08:02:06Z</dcterms:created>
  <dcterms:modified xsi:type="dcterms:W3CDTF">2015-06-05T06:51:31Z</dcterms:modified>
</cp:coreProperties>
</file>